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9" r:id="rId4"/>
    <p:sldId id="271" r:id="rId5"/>
    <p:sldId id="279" r:id="rId6"/>
    <p:sldId id="260" r:id="rId7"/>
    <p:sldId id="277" r:id="rId8"/>
    <p:sldId id="273" r:id="rId9"/>
    <p:sldId id="275" r:id="rId10"/>
    <p:sldId id="261" r:id="rId11"/>
    <p:sldId id="263" r:id="rId12"/>
    <p:sldId id="281" r:id="rId13"/>
    <p:sldId id="265" r:id="rId14"/>
    <p:sldId id="267" r:id="rId15"/>
    <p:sldId id="283" r:id="rId16"/>
    <p:sldId id="285" r:id="rId17"/>
    <p:sldId id="287" r:id="rId18"/>
    <p:sldId id="289" r:id="rId19"/>
    <p:sldId id="291" r:id="rId20"/>
    <p:sldId id="293" r:id="rId21"/>
    <p:sldId id="29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1A79-D3AA-4F24-8BB7-71E4151A9F79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1A79-D3AA-4F24-8BB7-71E4151A9F79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1A79-D3AA-4F24-8BB7-71E4151A9F79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1A79-D3AA-4F24-8BB7-71E4151A9F79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1A79-D3AA-4F24-8BB7-71E4151A9F79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1A79-D3AA-4F24-8BB7-71E4151A9F79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1A79-D3AA-4F24-8BB7-71E4151A9F79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1A79-D3AA-4F24-8BB7-71E4151A9F79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1A79-D3AA-4F24-8BB7-71E4151A9F79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1A79-D3AA-4F24-8BB7-71E4151A9F79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1A79-D3AA-4F24-8BB7-71E4151A9F79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C1A79-D3AA-4F24-8BB7-71E4151A9F79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DA723-52A8-4193-B372-5A548BB91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47800"/>
            <a:ext cx="9067800" cy="44196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sr-Cyrl-RS" sz="31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ИАССТ</a:t>
            </a:r>
            <a:br>
              <a:rPr lang="sr-Latn-CS" sz="31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</a:br>
            <a:r>
              <a:rPr lang="sr-Cyrl-CS" sz="31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Интерна медицина са падијатријом</a:t>
            </a:r>
            <a:br>
              <a:rPr lang="sr-Cyrl-CS" sz="31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</a:br>
            <a:br>
              <a:rPr lang="sr-Cyrl-CS" sz="31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</a:br>
            <a:r>
              <a:rPr lang="sr-Cyrl-CS" sz="24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Гастроезофагеални рефлукс. Улкусна болест.</a:t>
            </a:r>
            <a:br>
              <a:rPr lang="sr-Cyrl-CS" sz="24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</a:br>
            <a:r>
              <a:rPr lang="sr-Cyrl-CS" sz="24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  <a:t>Цироза јетре. Обољења танког и дебелог црева </a:t>
            </a:r>
            <a:br>
              <a:rPr lang="sr-Cyrl-RS" sz="24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  <a:cs typeface="Arial" pitchFamily="34" charset="0"/>
              </a:rPr>
            </a:br>
            <a:br>
              <a:rPr lang="x-none" sz="3600" b="1">
                <a:solidFill>
                  <a:srgbClr val="FF0000"/>
                </a:solidFill>
                <a:latin typeface="Palatino Linotype" pitchFamily="18" charset="0"/>
                <a:cs typeface="Arial" pitchFamily="34" charset="0"/>
              </a:rPr>
            </a:br>
            <a:endParaRPr lang="x-none" sz="2000" b="1" dirty="0"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6019800"/>
            <a:ext cx="6400800" cy="381000"/>
          </a:xfrm>
        </p:spPr>
        <p:txBody>
          <a:bodyPr>
            <a:noAutofit/>
          </a:bodyPr>
          <a:lstStyle/>
          <a:p>
            <a:r>
              <a:rPr lang="x-none" sz="2000" dirty="0" err="1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Доц</a:t>
            </a:r>
            <a:r>
              <a:rPr lang="x-none" sz="20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. </a:t>
            </a:r>
            <a:r>
              <a:rPr lang="x-none" sz="200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др </a:t>
            </a:r>
            <a:r>
              <a:rPr lang="sr-Cyrl-RS" sz="2000" dirty="0">
                <a:solidFill>
                  <a:schemeClr val="bg1">
                    <a:lumMod val="50000"/>
                  </a:schemeClr>
                </a:solidFill>
                <a:latin typeface="Palatino Linotype" pitchFamily="18" charset="0"/>
              </a:rPr>
              <a:t>Марина Јовановић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Palatino Linotype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"/>
            <a:ext cx="9239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981200" y="533400"/>
            <a:ext cx="51845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tabLst>
                <a:tab pos="1485900" algn="l"/>
              </a:tabLst>
              <a:defRPr/>
            </a:pPr>
            <a:r>
              <a:rPr lang="sr-Cyrl-RS" sz="2000" dirty="0">
                <a:latin typeface="Palatino Linotype" pitchFamily="18" charset="0"/>
              </a:rPr>
              <a:t>УНИВЕРЗИТЕТ У КРАГУЈЕВЦУ</a:t>
            </a:r>
            <a:endParaRPr lang="en-US" sz="2000" dirty="0">
              <a:latin typeface="Palatino Linotype" pitchFamily="18" charset="0"/>
            </a:endParaRPr>
          </a:p>
          <a:p>
            <a:pPr algn="ctr" eaLnBrk="0" hangingPunct="0">
              <a:tabLst>
                <a:tab pos="1485900" algn="l"/>
              </a:tabLst>
              <a:defRPr/>
            </a:pPr>
            <a:r>
              <a:rPr lang="sr-Cyrl-RS" sz="2000" dirty="0">
                <a:latin typeface="Palatino Linotype" pitchFamily="18" charset="0"/>
              </a:rPr>
              <a:t>ФАКУЛТЕТ МЕДИЦИНСКИХ НАУКА</a:t>
            </a:r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"/>
            <a:ext cx="8572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30529814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525963"/>
          </a:xfrm>
        </p:spPr>
        <p:txBody>
          <a:bodyPr>
            <a:normAutofit/>
          </a:bodyPr>
          <a:lstStyle/>
          <a:p>
            <a:r>
              <a:rPr lang="sr-Cyrl-RS" sz="1800" dirty="0">
                <a:latin typeface="Palatino Linotype" pitchFamily="18" charset="0"/>
              </a:rPr>
              <a:t>Болесник стар 60 година јавља се лекару у пратњи родбине због гушења, малаксалости и опште слабости, отицања трбуха и ногу, жуте пребојености беоњача, повременог неповезаног говора. Тегобе има око месец дана уназад, временом су се интензивирале. Подаци добијени хетероанамнестички од ћерке, обзиром да је пацијент конфузан. </a:t>
            </a:r>
          </a:p>
          <a:p>
            <a:r>
              <a:rPr lang="sr-Cyrl-RS" sz="1800" dirty="0">
                <a:latin typeface="Palatino Linotype" pitchFamily="18" charset="0"/>
              </a:rPr>
              <a:t>Лична анамнеза: лечио се због гастритиса, нередовно користи антихипертензивну терапију</a:t>
            </a:r>
          </a:p>
          <a:p>
            <a:r>
              <a:rPr lang="sr-Cyrl-RS" sz="1800" dirty="0">
                <a:latin typeface="Palatino Linotype" pitchFamily="18" charset="0"/>
              </a:rPr>
              <a:t>Породична анамнеза: позитивна за кардиоваскуларне болести</a:t>
            </a:r>
          </a:p>
          <a:p>
            <a:r>
              <a:rPr lang="sr-Cyrl-RS" sz="1800" dirty="0">
                <a:latin typeface="Palatino Linotype" pitchFamily="18" charset="0"/>
              </a:rPr>
              <a:t>Социо-епидемиочошки статус: пушач, конзумира алкохол годинама уназад, негира алергију на лекове и храну.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noProof="0" dirty="0">
                <a:latin typeface="Palatino Linotype" pitchFamily="18" charset="0"/>
              </a:rPr>
              <a:t>Цироза јетре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Latn-RS" sz="1800" dirty="0">
                <a:latin typeface="Palatino Linotype" pitchFamily="18" charset="0"/>
              </a:rPr>
              <a:t>Status praesens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Болесник је при прегледу свестан, конфузан, поврмено дезоријентисан према себи и другим лицима, у времену и простору, субфебрилан(Т 37.5), диспноичан, субиктерично пребојене коже и видљивих слузокожа, средње остеомускуларне грађе, слабије ухрањености, без знакова за периферну лимфаденопатију и хеморагијски синдром.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Налаз на глави и врату: субиктерична пребојености коже и слузокожа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Аускултаторно на плућима: дифузно ослабљен, базално десно нечујан дисајни шум. Срчана радња ритмична, убрзана, тонови тихи. ТА 110/70</a:t>
            </a:r>
            <a:r>
              <a:rPr lang="sr-Latn-RS" sz="1800" dirty="0">
                <a:latin typeface="Palatino Linotype" pitchFamily="18" charset="0"/>
              </a:rPr>
              <a:t>mmHg,</a:t>
            </a:r>
            <a:r>
              <a:rPr lang="sr-Cyrl-RS" sz="1800" dirty="0">
                <a:latin typeface="Palatino Linotype" pitchFamily="18" charset="0"/>
              </a:rPr>
              <a:t> </a:t>
            </a:r>
            <a:r>
              <a:rPr lang="sr-Latn-RS" sz="1800" dirty="0">
                <a:latin typeface="Palatino Linotype" pitchFamily="18" charset="0"/>
              </a:rPr>
              <a:t>S</a:t>
            </a:r>
            <a:r>
              <a:rPr lang="sr-Cyrl-RS" sz="1800" dirty="0">
                <a:latin typeface="Palatino Linotype" pitchFamily="18" charset="0"/>
              </a:rPr>
              <a:t>АТО2 94%</a:t>
            </a:r>
            <a:endParaRPr lang="sr-Latn-RS" sz="1800" dirty="0">
              <a:latin typeface="Palatino Linotype" pitchFamily="18" charset="0"/>
            </a:endParaRP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Абдомен изнад равни грудног коша, напет, са знацима присуства слободне течности, палпаторно лако болно осетљив под десним и левим ребарним луком. Палпира се увећана слезина(палпација отежана због асцита)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ЛМС: отоци потколеница</a:t>
            </a:r>
          </a:p>
          <a:p>
            <a:pPr>
              <a:buNone/>
            </a:pPr>
            <a:endParaRPr lang="sr-Cyrl-RS" sz="1800" dirty="0">
              <a:latin typeface="Palatino Linotype" pitchFamily="18" charset="0"/>
            </a:endParaRPr>
          </a:p>
          <a:p>
            <a:pPr>
              <a:buNone/>
            </a:pPr>
            <a:endParaRPr lang="sr-Cyrl-RS" sz="18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noProof="0" dirty="0">
                <a:latin typeface="Palatino Linotype" pitchFamily="18" charset="0"/>
              </a:rPr>
              <a:t>Цироза јетре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Cyrl-RS" sz="1800" b="1" dirty="0">
                <a:latin typeface="Palatino Linotype" pitchFamily="18" charset="0"/>
              </a:rPr>
              <a:t>Лабораторијске анализе: </a:t>
            </a:r>
          </a:p>
          <a:p>
            <a:pPr>
              <a:buNone/>
            </a:pPr>
            <a:r>
              <a:rPr lang="sr-Latn-RS" sz="1800" dirty="0">
                <a:latin typeface="Palatino Linotype" pitchFamily="18" charset="0"/>
              </a:rPr>
              <a:t>KKS: Le</a:t>
            </a:r>
            <a:r>
              <a:rPr lang="sr-Cyrl-RS" sz="1800" dirty="0">
                <a:latin typeface="Palatino Linotype" pitchFamily="18" charset="0"/>
              </a:rPr>
              <a:t> 10.6 , </a:t>
            </a:r>
            <a:r>
              <a:rPr lang="sr-Latn-RS" sz="1800" dirty="0">
                <a:latin typeface="Palatino Linotype" pitchFamily="18" charset="0"/>
              </a:rPr>
              <a:t>Hgb</a:t>
            </a:r>
            <a:r>
              <a:rPr lang="sr-Cyrl-RS" sz="1800" dirty="0">
                <a:latin typeface="Palatino Linotype" pitchFamily="18" charset="0"/>
              </a:rPr>
              <a:t> 96 </a:t>
            </a:r>
            <a:r>
              <a:rPr lang="sr-Latn-RS" sz="1800" dirty="0">
                <a:latin typeface="Palatino Linotype" pitchFamily="18" charset="0"/>
              </a:rPr>
              <a:t>gr/l, MCV 103, Tr </a:t>
            </a:r>
            <a:r>
              <a:rPr lang="sr-Cyrl-RS" sz="1800" dirty="0">
                <a:latin typeface="Palatino Linotype" pitchFamily="18" charset="0"/>
              </a:rPr>
              <a:t>7</a:t>
            </a:r>
            <a:r>
              <a:rPr lang="sr-Latn-RS" sz="1800" dirty="0">
                <a:latin typeface="Palatino Linotype" pitchFamily="18" charset="0"/>
              </a:rPr>
              <a:t>6</a:t>
            </a:r>
            <a:endParaRPr lang="sr-Cyrl-RS" sz="1800" dirty="0">
              <a:latin typeface="Palatino Linotype" pitchFamily="18" charset="0"/>
            </a:endParaRP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Биохемија: гликемија 7.1, уреа 14, креатинин 135, ацидум урицум 278, билирубини ук 73, билирубин д 27, албумини 23, глобулини  38, АСТ 132, АЛТ 58, ГГТ 125, АЛП 204, холестерол ук 5.1, триглицериди 1.3,  ЦК 56, ЦКМБ 11, </a:t>
            </a:r>
            <a:r>
              <a:rPr lang="sr-Latn-RS" sz="1800" dirty="0">
                <a:latin typeface="Palatino Linotype" pitchFamily="18" charset="0"/>
              </a:rPr>
              <a:t>Na 131, K4.1, CRP</a:t>
            </a:r>
            <a:r>
              <a:rPr lang="sr-Cyrl-RS" sz="1800" dirty="0">
                <a:latin typeface="Palatino Linotype" pitchFamily="18" charset="0"/>
              </a:rPr>
              <a:t> 78</a:t>
            </a:r>
            <a:r>
              <a:rPr lang="sr-Latn-RS" sz="1800">
                <a:latin typeface="Palatino Linotype" pitchFamily="18" charset="0"/>
              </a:rPr>
              <a:t>, Feritin 612</a:t>
            </a:r>
            <a:r>
              <a:rPr lang="sr-Cyrl-RS" sz="1800">
                <a:latin typeface="Palatino Linotype" pitchFamily="18" charset="0"/>
              </a:rPr>
              <a:t>.</a:t>
            </a:r>
            <a:endParaRPr lang="sr-Latn-RS" sz="1800" dirty="0">
              <a:latin typeface="Palatino Linotype" pitchFamily="18" charset="0"/>
            </a:endParaRPr>
          </a:p>
          <a:p>
            <a:pPr>
              <a:buNone/>
            </a:pPr>
            <a:r>
              <a:rPr lang="sr-Latn-RS" sz="1800" dirty="0">
                <a:latin typeface="Palatino Linotype" pitchFamily="18" charset="0"/>
              </a:rPr>
              <a:t>PCT </a:t>
            </a:r>
            <a:r>
              <a:rPr lang="sr-Cyrl-RS" sz="1800" dirty="0">
                <a:latin typeface="Palatino Linotype" pitchFamily="18" charset="0"/>
              </a:rPr>
              <a:t>–референтне вредности</a:t>
            </a:r>
            <a:endParaRPr lang="sr-Latn-RS" sz="1800" dirty="0">
              <a:latin typeface="Palatino Linotype" pitchFamily="18" charset="0"/>
            </a:endParaRPr>
          </a:p>
          <a:p>
            <a:pPr>
              <a:buNone/>
            </a:pPr>
            <a:r>
              <a:rPr lang="sr-Latn-RS" sz="1800" dirty="0">
                <a:latin typeface="Palatino Linotype" pitchFamily="18" charset="0"/>
              </a:rPr>
              <a:t>proBNP</a:t>
            </a:r>
            <a:r>
              <a:rPr lang="sr-Cyrl-RS" sz="1800" dirty="0">
                <a:latin typeface="Palatino Linotype" pitchFamily="18" charset="0"/>
              </a:rPr>
              <a:t>-750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Коагулациони статус: </a:t>
            </a:r>
            <a:r>
              <a:rPr lang="sr-Latn-RS" sz="1800" dirty="0">
                <a:latin typeface="Palatino Linotype" pitchFamily="18" charset="0"/>
              </a:rPr>
              <a:t>INR </a:t>
            </a:r>
            <a:r>
              <a:rPr lang="sr-Cyrl-RS" sz="1800" dirty="0">
                <a:latin typeface="Palatino Linotype" pitchFamily="18" charset="0"/>
              </a:rPr>
              <a:t>1.5</a:t>
            </a:r>
            <a:r>
              <a:rPr lang="sr-Latn-RS" sz="1800" dirty="0">
                <a:latin typeface="Palatino Linotype" pitchFamily="18" charset="0"/>
              </a:rPr>
              <a:t>, </a:t>
            </a:r>
            <a:r>
              <a:rPr lang="sr-Cyrl-RS" sz="1800" dirty="0">
                <a:latin typeface="Palatino Linotype" pitchFamily="18" charset="0"/>
              </a:rPr>
              <a:t>фибриноген 1.9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Хормонски статус штитасте жлезде: </a:t>
            </a:r>
            <a:r>
              <a:rPr lang="sr-Latn-RS" sz="1800" dirty="0">
                <a:latin typeface="Palatino Linotype" pitchFamily="18" charset="0"/>
              </a:rPr>
              <a:t>FT4, TSH</a:t>
            </a:r>
            <a:r>
              <a:rPr lang="sr-Cyrl-RS" sz="1800" dirty="0">
                <a:latin typeface="Palatino Linotype" pitchFamily="18" charset="0"/>
              </a:rPr>
              <a:t>-референтни опсег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ФОК</a:t>
            </a:r>
            <a:r>
              <a:rPr lang="sr-Latn-RS" sz="1800" dirty="0">
                <a:latin typeface="Palatino Linotype" pitchFamily="18" charset="0"/>
              </a:rPr>
              <a:t>-</a:t>
            </a:r>
            <a:r>
              <a:rPr lang="sr-Cyrl-RS" sz="1800" dirty="0">
                <a:latin typeface="Palatino Linotype" pitchFamily="18" charset="0"/>
              </a:rPr>
              <a:t>позитиван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Вирусолошке анализе: </a:t>
            </a:r>
            <a:r>
              <a:rPr lang="sr-Latn-RS" sz="1800" dirty="0">
                <a:latin typeface="Palatino Linotype" pitchFamily="18" charset="0"/>
              </a:rPr>
              <a:t>HBsAg, HCVAt, HIVAt </a:t>
            </a:r>
            <a:r>
              <a:rPr lang="sr-Cyrl-RS" sz="1800" dirty="0">
                <a:latin typeface="Palatino Linotype" pitchFamily="18" charset="0"/>
              </a:rPr>
              <a:t>негативан налаз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Имунолошке анализе: А</a:t>
            </a:r>
            <a:r>
              <a:rPr lang="sr-Latn-RS" sz="1800" dirty="0">
                <a:latin typeface="Palatino Linotype" pitchFamily="18" charset="0"/>
              </a:rPr>
              <a:t>NA, AMA, IK, IgG, IgM, C3, C4, </a:t>
            </a:r>
            <a:r>
              <a:rPr lang="sr-Cyrl-RS" sz="1800" dirty="0">
                <a:latin typeface="Palatino Linotype" pitchFamily="18" charset="0"/>
              </a:rPr>
              <a:t>повишене вредности </a:t>
            </a:r>
            <a:r>
              <a:rPr lang="sr-Latn-RS" sz="1800" dirty="0">
                <a:latin typeface="Palatino Linotype" pitchFamily="18" charset="0"/>
              </a:rPr>
              <a:t>IgA</a:t>
            </a:r>
            <a:endParaRPr lang="sr-Cyrl-RS" sz="1800" dirty="0">
              <a:latin typeface="Palatino Linotype" pitchFamily="18" charset="0"/>
            </a:endParaRP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Туморски маркери: </a:t>
            </a:r>
            <a:r>
              <a:rPr lang="sr-Latn-RS" sz="1800" dirty="0">
                <a:latin typeface="Palatino Linotype" pitchFamily="18" charset="0"/>
              </a:rPr>
              <a:t>CEA, AFP </a:t>
            </a:r>
            <a:r>
              <a:rPr lang="sr-Cyrl-RS" sz="1800" dirty="0">
                <a:latin typeface="Palatino Linotype" pitchFamily="18" charset="0"/>
              </a:rPr>
              <a:t> бо</a:t>
            </a:r>
            <a:r>
              <a:rPr lang="sr-Latn-RS" sz="1800" dirty="0">
                <a:latin typeface="Palatino Linotype" pitchFamily="18" charset="0"/>
              </a:rPr>
              <a:t>, CA 19-9  39</a:t>
            </a:r>
            <a:endParaRPr lang="sr-Cyrl-RS" sz="1800" dirty="0">
              <a:latin typeface="Palatino Linotype" pitchFamily="18" charset="0"/>
            </a:endParaRP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Урин: Ер +-, Ле доста, ретке бактерије, мало слузи, протеини негативни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noProof="0" dirty="0">
                <a:latin typeface="Palatino Linotype" pitchFamily="18" charset="0"/>
              </a:rPr>
              <a:t>Гастроезофагеална рефлуксна болест-ГЕРБ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ЕКГ: синусни ритам, фр 97/мин, СТ и Т  бо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Ртг плућа и срца: плаурални излив десно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Ехо абдомена: налазом доминира велика количина слободне течности у абдомену, јетра смањена, зрнасте ехо структуре, слезина увећана, жучна кеса задебљалог зида-хипоалбуминемија. Десно плеурални излив.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Ехо срца: комензована срчана инсуфицијенција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Парацентеза уз адекватну припрему и надокнаду албумина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Макроскопски бистра, жућкаста течност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Биохемијске карактеристике указују на трансудат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Микробиолошки преглед негативан.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Цитолошки преглед: малигне ћелије нису нађене.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Ендоскопски прегледи: ЕГДС: варикозитети једњака, знаци хепатичне гастропатије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ЦТ, МР, сцинтиграфија...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Биопсија јетре...</a:t>
            </a:r>
          </a:p>
          <a:p>
            <a:endParaRPr lang="sr-Cyrl-RS" sz="18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noProof="0" dirty="0">
                <a:latin typeface="Palatino Linotype" pitchFamily="18" charset="0"/>
              </a:rPr>
              <a:t>Цироза јетре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525963"/>
          </a:xfrm>
        </p:spPr>
        <p:txBody>
          <a:bodyPr>
            <a:normAutofit/>
          </a:bodyPr>
          <a:lstStyle/>
          <a:p>
            <a:r>
              <a:rPr lang="sr-Cyrl-RS" sz="1800" dirty="0">
                <a:latin typeface="Palatino Linotype" pitchFamily="18" charset="0"/>
              </a:rPr>
              <a:t>Портна хипертензија</a:t>
            </a:r>
          </a:p>
          <a:p>
            <a:r>
              <a:rPr lang="sr-Cyrl-RS" sz="1800" dirty="0">
                <a:latin typeface="Palatino Linotype" pitchFamily="18" charset="0"/>
              </a:rPr>
              <a:t>Бубрежне компликације</a:t>
            </a:r>
            <a:endParaRPr lang="sr-Latn-RS" sz="1800" dirty="0">
              <a:latin typeface="Palatino Linotype" pitchFamily="18" charset="0"/>
            </a:endParaRPr>
          </a:p>
          <a:p>
            <a:r>
              <a:rPr lang="sr-Cyrl-RS" sz="1800" dirty="0">
                <a:latin typeface="Palatino Linotype" pitchFamily="18" charset="0"/>
              </a:rPr>
              <a:t>Асцитес</a:t>
            </a:r>
          </a:p>
          <a:p>
            <a:r>
              <a:rPr lang="sr-Cyrl-RS" sz="1800" dirty="0">
                <a:latin typeface="Palatino Linotype" pitchFamily="18" charset="0"/>
              </a:rPr>
              <a:t>Спонтани бактеријски перитонитис</a:t>
            </a:r>
          </a:p>
          <a:p>
            <a:r>
              <a:rPr lang="sr-Cyrl-RS" sz="1800" dirty="0">
                <a:latin typeface="Palatino Linotype" pitchFamily="18" charset="0"/>
              </a:rPr>
              <a:t>Хепатична енцефалопатија</a:t>
            </a:r>
          </a:p>
          <a:p>
            <a:r>
              <a:rPr lang="sr-Cyrl-RS" sz="1800" dirty="0">
                <a:latin typeface="Palatino Linotype" pitchFamily="18" charset="0"/>
              </a:rPr>
              <a:t>Поремећај коагулационог статуса</a:t>
            </a:r>
          </a:p>
          <a:p>
            <a:r>
              <a:rPr lang="sr-Cyrl-RS" sz="1800" dirty="0">
                <a:latin typeface="Palatino Linotype" pitchFamily="18" charset="0"/>
              </a:rPr>
              <a:t>Плућни синдроми</a:t>
            </a:r>
          </a:p>
          <a:p>
            <a:r>
              <a:rPr lang="sr-Cyrl-RS" sz="1800" dirty="0">
                <a:latin typeface="Palatino Linotype" pitchFamily="18" charset="0"/>
              </a:rPr>
              <a:t>Ендокринолошки поремећаји...</a:t>
            </a:r>
          </a:p>
          <a:p>
            <a:endParaRPr lang="sr-Cyrl-RS" sz="18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>
                <a:latin typeface="Palatino Linotype" pitchFamily="18" charset="0"/>
              </a:rPr>
              <a:t>Цироза јетре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Болесница стара 23 године, студент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Главне тегобе: болови у трбуху, појава афти у усној дупљи, губитак у телесној тежини, повремено пролив, болови у зглобовима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Садашња болест: тегобе су почеле пре око 6 месеци након стомачног вируса. Тада је лечена пробиотицима и другом симптоматском терапијом. Након краткотрајног побољшања, тегобе су се поново јавиле. Јављала се лекару у Дому Здравља, урађене основне лабораторијске анализе које указују на анемију са сниженим вредностима гвођжа, повишене вредности биохуморалног запаљенског синдрома.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Лична анамнеза: негира ранија обољења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Породична анамнеза: мајка селечи због хипотиреозе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Социо-епидемиолошки статус: пушач, не конзумира алкохол, негира алергију на лекове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noProof="0" dirty="0">
                <a:latin typeface="Palatino Linotype" pitchFamily="18" charset="0"/>
              </a:rPr>
              <a:t>Кронова болест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525963"/>
          </a:xfrm>
        </p:spPr>
        <p:txBody>
          <a:bodyPr>
            <a:normAutofit/>
          </a:bodyPr>
          <a:lstStyle/>
          <a:p>
            <a:r>
              <a:rPr lang="sr-Cyrl-RS" sz="1800" dirty="0">
                <a:latin typeface="Palatino Linotype" pitchFamily="18" charset="0"/>
              </a:rPr>
              <a:t>Физикални налаз:</a:t>
            </a:r>
          </a:p>
          <a:p>
            <a:endParaRPr lang="sr-Cyrl-RS" sz="1800" dirty="0">
              <a:latin typeface="Palatino Linotype" pitchFamily="18" charset="0"/>
            </a:endParaRPr>
          </a:p>
          <a:p>
            <a:r>
              <a:rPr lang="sr-Cyrl-RS" sz="1800" dirty="0">
                <a:latin typeface="Palatino Linotype" pitchFamily="18" charset="0"/>
              </a:rPr>
              <a:t>Болесница је свесна, оријентисана, субфебрилна, еупноична, бледо колорисане коже и видљивих слузнокожа, средње остеомускуларне грађе, слабије ухрањености, без знакова периферну лимфаденопатију и хеморагијски синдром.</a:t>
            </a:r>
          </a:p>
          <a:p>
            <a:r>
              <a:rPr lang="sr-Cyrl-RS" sz="1800" dirty="0">
                <a:latin typeface="Palatino Linotype" pitchFamily="18" charset="0"/>
              </a:rPr>
              <a:t>Налаз на глави и врату: бледило коже и видљивих слузокожа. У усној дупљи присутне афте букалне слузнице. Остали налаз бо.</a:t>
            </a:r>
          </a:p>
          <a:p>
            <a:r>
              <a:rPr lang="sr-Cyrl-RS" sz="1800" dirty="0">
                <a:latin typeface="Palatino Linotype" pitchFamily="18" charset="0"/>
              </a:rPr>
              <a:t>Налаз на грудном кошу, аускултаторни прегледом и срца уредан, умерена тахикардија.</a:t>
            </a:r>
          </a:p>
          <a:p>
            <a:r>
              <a:rPr lang="sr-Cyrl-RS" sz="1800" dirty="0">
                <a:latin typeface="Palatino Linotype" pitchFamily="18" charset="0"/>
              </a:rPr>
              <a:t>Абдомен у равни грудног коша, мек, палпаторно болно осетљив у десном доњем квадранту.</a:t>
            </a:r>
          </a:p>
          <a:p>
            <a:r>
              <a:rPr lang="sr-Cyrl-RS" sz="1800" dirty="0">
                <a:latin typeface="Palatino Linotype" pitchFamily="18" charset="0"/>
              </a:rPr>
              <a:t>Локомоторни систем: дискретни отоци потколеница, без деформитета и варикозитета потколеница, болови у доњем делу кичменог стуба.</a:t>
            </a:r>
          </a:p>
          <a:p>
            <a:endParaRPr lang="sr-Cyrl-RS" sz="18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noProof="0" dirty="0">
                <a:latin typeface="Palatino Linotype" pitchFamily="18" charset="0"/>
              </a:rPr>
              <a:t>Кронова болест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525963"/>
          </a:xfrm>
        </p:spPr>
        <p:txBody>
          <a:bodyPr>
            <a:normAutofit/>
          </a:bodyPr>
          <a:lstStyle/>
          <a:p>
            <a:r>
              <a:rPr lang="sr-Cyrl-RS" sz="1800" dirty="0">
                <a:latin typeface="Palatino Linotype" pitchFamily="18" charset="0"/>
              </a:rPr>
              <a:t>Лабораторијске анализе: </a:t>
            </a:r>
          </a:p>
          <a:p>
            <a:r>
              <a:rPr lang="sr-Cyrl-RS" sz="1800" dirty="0">
                <a:latin typeface="Palatino Linotype" pitchFamily="18" charset="0"/>
              </a:rPr>
              <a:t>ККС: снижене вредности хемоглобина, </a:t>
            </a:r>
            <a:r>
              <a:rPr lang="sr-Latn-RS" sz="1800" dirty="0">
                <a:latin typeface="Palatino Linotype" pitchFamily="18" charset="0"/>
              </a:rPr>
              <a:t>MCV</a:t>
            </a:r>
            <a:endParaRPr lang="sr-Cyrl-RS" sz="1800" dirty="0">
              <a:latin typeface="Palatino Linotype" pitchFamily="18" charset="0"/>
            </a:endParaRPr>
          </a:p>
          <a:p>
            <a:r>
              <a:rPr lang="sr-Cyrl-RS" sz="1800" dirty="0">
                <a:latin typeface="Palatino Linotype" pitchFamily="18" charset="0"/>
              </a:rPr>
              <a:t>Позитиван биохуморални запаљенски синдром: леукоцитоза, тромбоцитоза, убрзана седиментација, повишене вредности фибриногена и </a:t>
            </a:r>
            <a:r>
              <a:rPr lang="sr-Latn-RS" sz="1800" dirty="0">
                <a:latin typeface="Palatino Linotype" pitchFamily="18" charset="0"/>
              </a:rPr>
              <a:t>CRP-a</a:t>
            </a:r>
          </a:p>
          <a:p>
            <a:r>
              <a:rPr lang="sr-Cyrl-RS" sz="1800" dirty="0">
                <a:latin typeface="Palatino Linotype" pitchFamily="18" charset="0"/>
              </a:rPr>
              <a:t>Биохемијске анализе: хипоалбуминемија, лако повишене вредности трансаминаза, вредности К на доњој граници</a:t>
            </a:r>
          </a:p>
          <a:p>
            <a:r>
              <a:rPr lang="sr-Cyrl-RS" sz="1800" dirty="0">
                <a:latin typeface="Palatino Linotype" pitchFamily="18" charset="0"/>
              </a:rPr>
              <a:t>Преглед столице: копрокултура, преглед на гљивице, паразите, </a:t>
            </a:r>
            <a:r>
              <a:rPr lang="sr-Latn-RS" sz="1800" dirty="0">
                <a:latin typeface="Palatino Linotype" pitchFamily="18" charset="0"/>
              </a:rPr>
              <a:t>Clostridum difficile, Helicobacter pylori </a:t>
            </a:r>
            <a:r>
              <a:rPr lang="sr-Cyrl-RS" sz="1800" dirty="0">
                <a:latin typeface="Palatino Linotype" pitchFamily="18" charset="0"/>
              </a:rPr>
              <a:t>негативан</a:t>
            </a:r>
          </a:p>
          <a:p>
            <a:r>
              <a:rPr lang="sr-Cyrl-RS" sz="1800" dirty="0">
                <a:latin typeface="Palatino Linotype" pitchFamily="18" charset="0"/>
              </a:rPr>
              <a:t>ФОБТ-позитиван</a:t>
            </a:r>
          </a:p>
          <a:p>
            <a:r>
              <a:rPr lang="sr-Cyrl-RS" sz="1800" dirty="0">
                <a:latin typeface="Palatino Linotype" pitchFamily="18" charset="0"/>
              </a:rPr>
              <a:t>Фекални калпротектин повишен</a:t>
            </a:r>
          </a:p>
          <a:p>
            <a:r>
              <a:rPr lang="sr-Cyrl-RS" sz="1800" dirty="0">
                <a:latin typeface="Palatino Linotype" pitchFamily="18" charset="0"/>
              </a:rPr>
              <a:t>Вирусолошке и имунолошке анализе без особености</a:t>
            </a:r>
          </a:p>
          <a:p>
            <a:r>
              <a:rPr lang="sr-Cyrl-RS" sz="1800" dirty="0">
                <a:latin typeface="Palatino Linotype" pitchFamily="18" charset="0"/>
              </a:rPr>
              <a:t>Туморски маркери без особености</a:t>
            </a:r>
          </a:p>
          <a:p>
            <a:r>
              <a:rPr lang="sr-Cyrl-RS" sz="1800" dirty="0">
                <a:latin typeface="Palatino Linotype" pitchFamily="18" charset="0"/>
              </a:rPr>
              <a:t>У урину налаз без особености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noProof="0" dirty="0">
                <a:latin typeface="Palatino Linotype" pitchFamily="18" charset="0"/>
              </a:rPr>
              <a:t>Кронова болест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525963"/>
          </a:xfrm>
        </p:spPr>
        <p:txBody>
          <a:bodyPr>
            <a:normAutofit/>
          </a:bodyPr>
          <a:lstStyle/>
          <a:p>
            <a:r>
              <a:rPr lang="sr-Cyrl-RS" sz="1800" dirty="0">
                <a:latin typeface="Palatino Linotype" pitchFamily="18" charset="0"/>
              </a:rPr>
              <a:t>Ендоскопски прегледи са биопсијом и патохистолошком верификацијом:</a:t>
            </a:r>
          </a:p>
          <a:p>
            <a:endParaRPr lang="sr-Cyrl-RS" sz="1800" dirty="0">
              <a:latin typeface="Palatino Linotype" pitchFamily="18" charset="0"/>
            </a:endParaRPr>
          </a:p>
          <a:p>
            <a:r>
              <a:rPr lang="sr-Cyrl-RS" sz="1800" dirty="0">
                <a:latin typeface="Palatino Linotype" pitchFamily="18" charset="0"/>
              </a:rPr>
              <a:t>ЕГДС(могућа локализација болести у горњим партијама ГИТ-а</a:t>
            </a:r>
          </a:p>
          <a:p>
            <a:r>
              <a:rPr lang="sr-Cyrl-RS" sz="1800" dirty="0">
                <a:latin typeface="Palatino Linotype" pitchFamily="18" charset="0"/>
              </a:rPr>
              <a:t>Колоноскопија са терминалном илеоскопијом:</a:t>
            </a:r>
          </a:p>
          <a:p>
            <a:pPr>
              <a:buFont typeface="Courier New" pitchFamily="49" charset="0"/>
              <a:buChar char="o"/>
            </a:pPr>
            <a:r>
              <a:rPr lang="sr-Cyrl-RS" sz="1800" dirty="0">
                <a:latin typeface="Palatino Linotype" pitchFamily="18" charset="0"/>
              </a:rPr>
              <a:t>најчешћа локализација болести је у терминалном илеуму</a:t>
            </a:r>
          </a:p>
          <a:p>
            <a:pPr>
              <a:buFont typeface="Courier New" pitchFamily="49" charset="0"/>
              <a:buChar char="o"/>
            </a:pPr>
            <a:r>
              <a:rPr lang="sr-Cyrl-RS" sz="1800" dirty="0">
                <a:latin typeface="Palatino Linotype" pitchFamily="18" charset="0"/>
              </a:rPr>
              <a:t>појава афти и улкуса који су окружени нормалном слузницом </a:t>
            </a:r>
          </a:p>
          <a:p>
            <a:pPr>
              <a:buFont typeface="Courier New" pitchFamily="49" charset="0"/>
              <a:buChar char="o"/>
            </a:pPr>
            <a:r>
              <a:rPr lang="sr-Cyrl-RS" sz="1800" dirty="0">
                <a:latin typeface="Palatino Linotype" pitchFamily="18" charset="0"/>
              </a:rPr>
              <a:t>лезије су фокалног карактера</a:t>
            </a:r>
          </a:p>
          <a:p>
            <a:r>
              <a:rPr lang="sr-Cyrl-RS" sz="1800" dirty="0">
                <a:latin typeface="Palatino Linotype" pitchFamily="18" charset="0"/>
              </a:rPr>
              <a:t>Ендоскопска капсула</a:t>
            </a:r>
          </a:p>
          <a:p>
            <a:pPr>
              <a:buNone/>
            </a:pPr>
            <a:endParaRPr lang="sr-Cyrl-RS" sz="18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noProof="0" dirty="0">
                <a:latin typeface="Palatino Linotype" pitchFamily="18" charset="0"/>
              </a:rPr>
              <a:t>Кронова болест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525963"/>
          </a:xfrm>
        </p:spPr>
        <p:txBody>
          <a:bodyPr>
            <a:normAutofit/>
          </a:bodyPr>
          <a:lstStyle/>
          <a:p>
            <a:endParaRPr lang="sr-Cyrl-RS" sz="1800" dirty="0">
              <a:latin typeface="Palatino Linotype" pitchFamily="18" charset="0"/>
            </a:endParaRP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Радиолошки прегледи: </a:t>
            </a:r>
          </a:p>
          <a:p>
            <a:pPr>
              <a:buNone/>
            </a:pPr>
            <a:endParaRPr lang="sr-Cyrl-RS" sz="1800" dirty="0">
              <a:latin typeface="Palatino Linotype" pitchFamily="18" charset="0"/>
            </a:endParaRPr>
          </a:p>
          <a:p>
            <a:r>
              <a:rPr lang="sr-Cyrl-RS" sz="1800" dirty="0">
                <a:latin typeface="Palatino Linotype" pitchFamily="18" charset="0"/>
              </a:rPr>
              <a:t>Нативни рт абдомена: потребно је искључити токсични мегаколон, илеус, пнеумоперитонеум</a:t>
            </a:r>
          </a:p>
          <a:p>
            <a:r>
              <a:rPr lang="sr-Cyrl-RS" sz="1800" dirty="0">
                <a:latin typeface="Palatino Linotype" pitchFamily="18" charset="0"/>
              </a:rPr>
              <a:t>Ртг пасажа једњака и гастродуоденума као алтернатива ЕГДС</a:t>
            </a:r>
          </a:p>
          <a:p>
            <a:r>
              <a:rPr lang="sr-Cyrl-RS" sz="1800" dirty="0">
                <a:latin typeface="Palatino Linotype" pitchFamily="18" charset="0"/>
              </a:rPr>
              <a:t>Иригографија као алтернатива колоноскопији</a:t>
            </a:r>
          </a:p>
          <a:p>
            <a:r>
              <a:rPr lang="sr-Cyrl-RS" sz="1800" dirty="0">
                <a:latin typeface="Palatino Linotype" pitchFamily="18" charset="0"/>
              </a:rPr>
              <a:t>Пасажа танког црева, ентероклиза, МР ентерографија</a:t>
            </a:r>
          </a:p>
          <a:p>
            <a:r>
              <a:rPr lang="sr-Cyrl-RS" sz="1800" dirty="0">
                <a:latin typeface="Palatino Linotype" pitchFamily="18" charset="0"/>
              </a:rPr>
              <a:t>Ехо абдомена</a:t>
            </a:r>
          </a:p>
          <a:p>
            <a:r>
              <a:rPr lang="sr-Cyrl-RS" sz="1800" dirty="0">
                <a:latin typeface="Palatino Linotype" pitchFamily="18" charset="0"/>
              </a:rPr>
              <a:t>МСЦТ абдомена</a:t>
            </a:r>
          </a:p>
          <a:p>
            <a:r>
              <a:rPr lang="sr-Cyrl-RS" sz="1800" dirty="0">
                <a:latin typeface="Palatino Linotype" pitchFamily="18" charset="0"/>
              </a:rPr>
              <a:t>МР мале карлице</a:t>
            </a:r>
          </a:p>
          <a:p>
            <a:r>
              <a:rPr lang="sr-Cyrl-RS" sz="1800" dirty="0">
                <a:latin typeface="Palatino Linotype" pitchFamily="18" charset="0"/>
              </a:rPr>
              <a:t>Сцинтиграфија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noProof="0" dirty="0">
                <a:latin typeface="Palatino Linotype" pitchFamily="18" charset="0"/>
              </a:rPr>
              <a:t>Кронова болест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4525963"/>
          </a:xfrm>
        </p:spPr>
        <p:txBody>
          <a:bodyPr>
            <a:noAutofit/>
          </a:bodyPr>
          <a:lstStyle/>
          <a:p>
            <a:r>
              <a:rPr lang="sr-Cyrl-RS" sz="1600" dirty="0">
                <a:latin typeface="Palatino Linotype" pitchFamily="18" charset="0"/>
              </a:rPr>
              <a:t>Болесник стар 55 година, по занимању возач, наводи осећај горушице, осећај печења иза грудне кости. Тегобе има око 4 месеца уназад. Повећавају се у лежећем положају, и током ноћи. Без сличних тегоба раније.</a:t>
            </a:r>
          </a:p>
          <a:p>
            <a:pPr>
              <a:buNone/>
            </a:pPr>
            <a:r>
              <a:rPr lang="sr-Cyrl-RS" sz="1600" b="1" dirty="0">
                <a:latin typeface="Palatino Linotype" pitchFamily="18" charset="0"/>
              </a:rPr>
              <a:t>Анамнеза по системима</a:t>
            </a:r>
            <a:r>
              <a:rPr lang="sr-Cyrl-RS" sz="1600" dirty="0">
                <a:latin typeface="Palatino Linotype" pitchFamily="18" charset="0"/>
              </a:rPr>
              <a:t>: </a:t>
            </a:r>
          </a:p>
          <a:p>
            <a:r>
              <a:rPr lang="sr-Cyrl-RS" sz="1600" dirty="0">
                <a:latin typeface="Palatino Linotype" pitchFamily="18" charset="0"/>
              </a:rPr>
              <a:t>Гатсроинтестинални: негира отежано или болно гутање, мучнину, повраћање, наводи осећај печења иза грудне кости, негира болове у трбуху, промену боје столице, поремећај ритма цревног пражњења.</a:t>
            </a:r>
          </a:p>
          <a:p>
            <a:r>
              <a:rPr lang="sr-Cyrl-RS" sz="1600" dirty="0">
                <a:latin typeface="Palatino Linotype" pitchFamily="18" charset="0"/>
              </a:rPr>
              <a:t>Кардиоваскуларни: негира лупање и прескакање срца, бол у грудима, замарање при напору, гушење, отицање потколеница</a:t>
            </a:r>
          </a:p>
          <a:p>
            <a:r>
              <a:rPr lang="sr-Cyrl-RS" sz="1600" dirty="0">
                <a:latin typeface="Palatino Linotype" pitchFamily="18" charset="0"/>
              </a:rPr>
              <a:t>Респираторни: негира секрецију из носа, гушење, свирање у грудима, наводи повремен кашаљ, искашљавање жућкастог испљувка обично ујутру</a:t>
            </a:r>
          </a:p>
          <a:p>
            <a:r>
              <a:rPr lang="sr-Cyrl-RS" sz="1600" dirty="0">
                <a:latin typeface="Palatino Linotype" pitchFamily="18" charset="0"/>
              </a:rPr>
              <a:t>Ендокрини: негира губитак у тежини, повећан апетит, појачано жеђање, чешће мокрење</a:t>
            </a:r>
          </a:p>
          <a:p>
            <a:r>
              <a:rPr lang="sr-Cyrl-RS" sz="1600" dirty="0">
                <a:latin typeface="Palatino Linotype" pitchFamily="18" charset="0"/>
              </a:rPr>
              <a:t>Хематопоезни: негира појаву модрица по кожи, температуру, увећане жлезде, ноћно презнојавање</a:t>
            </a:r>
          </a:p>
          <a:p>
            <a:r>
              <a:rPr lang="sr-Cyrl-RS" sz="1600" dirty="0">
                <a:latin typeface="Palatino Linotype" pitchFamily="18" charset="0"/>
              </a:rPr>
              <a:t>Локомоторни: негира болове и отоке у зглобовима и мишићима, отежано кретање</a:t>
            </a:r>
          </a:p>
          <a:p>
            <a:r>
              <a:rPr lang="sr-Cyrl-RS" sz="1600" dirty="0">
                <a:latin typeface="Palatino Linotype" pitchFamily="18" charset="0"/>
              </a:rPr>
              <a:t>Нервни систем: повремено има несаницу, добар вид и слух.</a:t>
            </a:r>
          </a:p>
          <a:p>
            <a:r>
              <a:rPr lang="sr-Cyrl-RS" sz="1600" dirty="0">
                <a:latin typeface="Palatino Linotype" pitchFamily="18" charset="0"/>
              </a:rPr>
              <a:t>Урогенитални: негира болове у слабинама и доњем делу трбуха, учестало мокрење, сметње при мокрењу.</a:t>
            </a:r>
          </a:p>
          <a:p>
            <a:pPr>
              <a:buNone/>
            </a:pPr>
            <a:r>
              <a:rPr lang="sr-Cyrl-RS" sz="1600" b="1" dirty="0">
                <a:latin typeface="Palatino Linotype" pitchFamily="18" charset="0"/>
              </a:rPr>
              <a:t>Лична анамнеза: </a:t>
            </a:r>
            <a:r>
              <a:rPr lang="sr-Cyrl-RS" sz="1600" dirty="0">
                <a:latin typeface="Palatino Linotype" pitchFamily="18" charset="0"/>
              </a:rPr>
              <a:t>лечи се од артеријске хипертензије</a:t>
            </a:r>
          </a:p>
          <a:p>
            <a:pPr>
              <a:buNone/>
            </a:pPr>
            <a:r>
              <a:rPr lang="sr-Cyrl-RS" sz="1600" b="1" dirty="0">
                <a:latin typeface="Palatino Linotype" pitchFamily="18" charset="0"/>
              </a:rPr>
              <a:t>Породична анамнеза</a:t>
            </a:r>
            <a:r>
              <a:rPr lang="sr-Cyrl-RS" sz="1600" dirty="0">
                <a:latin typeface="Palatino Linotype" pitchFamily="18" charset="0"/>
              </a:rPr>
              <a:t>: позитиван хередитетза кардиоваскуларне и малигне болести</a:t>
            </a:r>
          </a:p>
          <a:p>
            <a:pPr>
              <a:buNone/>
            </a:pPr>
            <a:r>
              <a:rPr lang="sr-Cyrl-RS" sz="1600" b="1" dirty="0">
                <a:latin typeface="Palatino Linotype" pitchFamily="18" charset="0"/>
              </a:rPr>
              <a:t>Социо-епидемиолошки статус</a:t>
            </a:r>
            <a:r>
              <a:rPr lang="sr-Cyrl-RS" sz="1600" dirty="0">
                <a:latin typeface="Palatino Linotype" pitchFamily="18" charset="0"/>
              </a:rPr>
              <a:t>: пушач, повремено конзумира алкохол, негира алергију на лекове и храну.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noProof="0" dirty="0">
                <a:latin typeface="Palatino Linotype" pitchFamily="18" charset="0"/>
              </a:rPr>
              <a:t>Гастроезофагеална рефлуксна болест-ГЕРБ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Евалуација екстраинтестиналних  манифестација ЕИМ на кожи, јетри, очима, зглобовима:</a:t>
            </a:r>
          </a:p>
          <a:p>
            <a:endParaRPr lang="sr-Cyrl-RS" sz="1800" dirty="0">
              <a:latin typeface="Palatino Linotype" pitchFamily="18" charset="0"/>
            </a:endParaRP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ЕИМ које корелирају са активношћу болести:</a:t>
            </a:r>
          </a:p>
          <a:p>
            <a:r>
              <a:rPr lang="en-US" sz="1800" dirty="0">
                <a:latin typeface="Palatino Linotype" pitchFamily="18" charset="0"/>
              </a:rPr>
              <a:t>E</a:t>
            </a:r>
            <a:r>
              <a:rPr lang="sr-Latn-RS" sz="1800" dirty="0">
                <a:latin typeface="Palatino Linotype" pitchFamily="18" charset="0"/>
              </a:rPr>
              <a:t>rythema nodosum, pyoderma gangrenosum, </a:t>
            </a:r>
            <a:r>
              <a:rPr lang="sr-Cyrl-RS" sz="1800" dirty="0">
                <a:latin typeface="Palatino Linotype" pitchFamily="18" charset="0"/>
              </a:rPr>
              <a:t>еписклеритис, периферни артритис</a:t>
            </a:r>
          </a:p>
          <a:p>
            <a:pPr>
              <a:buNone/>
            </a:pPr>
            <a:endParaRPr lang="sr-Cyrl-RS" sz="1800" dirty="0">
              <a:latin typeface="Palatino Linotype" pitchFamily="18" charset="0"/>
            </a:endParaRP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ЕИМ које не корелирају са активношћу болести:</a:t>
            </a:r>
          </a:p>
          <a:p>
            <a:r>
              <a:rPr lang="sr-Latn-RS" sz="1800" dirty="0">
                <a:latin typeface="Palatino Linotype" pitchFamily="18" charset="0"/>
              </a:rPr>
              <a:t>PSC, </a:t>
            </a:r>
            <a:r>
              <a:rPr lang="sr-Cyrl-RS" sz="1800" dirty="0">
                <a:latin typeface="Palatino Linotype" pitchFamily="18" charset="0"/>
              </a:rPr>
              <a:t>увеитис, анкилозирајући спондилитис, сакроилеитис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noProof="0" dirty="0">
                <a:latin typeface="Palatino Linotype" pitchFamily="18" charset="0"/>
              </a:rPr>
              <a:t>Кронова болест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525963"/>
          </a:xfrm>
        </p:spPr>
        <p:txBody>
          <a:bodyPr>
            <a:normAutofit/>
          </a:bodyPr>
          <a:lstStyle/>
          <a:p>
            <a:r>
              <a:rPr lang="sr-Cyrl-RS" sz="1800" dirty="0">
                <a:latin typeface="Palatino Linotype" pitchFamily="18" charset="0"/>
              </a:rPr>
              <a:t>Терапија: </a:t>
            </a:r>
          </a:p>
          <a:p>
            <a:r>
              <a:rPr lang="sr-Cyrl-RS" sz="1800" dirty="0">
                <a:latin typeface="Palatino Linotype" pitchFamily="18" charset="0"/>
              </a:rPr>
              <a:t>Аминосалицилати</a:t>
            </a:r>
          </a:p>
          <a:p>
            <a:r>
              <a:rPr lang="sr-Cyrl-RS" sz="1800" dirty="0">
                <a:latin typeface="Palatino Linotype" pitchFamily="18" charset="0"/>
              </a:rPr>
              <a:t>Кортикостероиди</a:t>
            </a:r>
          </a:p>
          <a:p>
            <a:r>
              <a:rPr lang="sr-Cyrl-RS" sz="1800" dirty="0">
                <a:latin typeface="Palatino Linotype" pitchFamily="18" charset="0"/>
              </a:rPr>
              <a:t>Имуномодулатори</a:t>
            </a:r>
          </a:p>
          <a:p>
            <a:r>
              <a:rPr lang="sr-Cyrl-RS" sz="1800" dirty="0">
                <a:latin typeface="Palatino Linotype" pitchFamily="18" charset="0"/>
              </a:rPr>
              <a:t>Антибиотици</a:t>
            </a:r>
          </a:p>
          <a:p>
            <a:r>
              <a:rPr lang="sr-Cyrl-RS" sz="1800">
                <a:latin typeface="Palatino Linotype" pitchFamily="18" charset="0"/>
              </a:rPr>
              <a:t>“биолошка терапија”</a:t>
            </a:r>
            <a:endParaRPr lang="sr-Cyrl-RS" sz="18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noProof="0" dirty="0">
                <a:latin typeface="Palatino Linotype" pitchFamily="18" charset="0"/>
              </a:rPr>
              <a:t>Кронова болест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Latn-RS" sz="1800" b="1">
                <a:latin typeface="Palatino Linotype" pitchFamily="18" charset="0"/>
              </a:rPr>
              <a:t>Status praesens</a:t>
            </a:r>
            <a:endParaRPr lang="sr-Latn-RS" sz="1800" b="1" dirty="0">
              <a:latin typeface="Palatino Linotype" pitchFamily="18" charset="0"/>
            </a:endParaRPr>
          </a:p>
          <a:p>
            <a:pPr>
              <a:buNone/>
            </a:pPr>
            <a:endParaRPr lang="sr-Latn-RS" sz="1800" b="1" dirty="0">
              <a:latin typeface="Palatino Linotype" pitchFamily="18" charset="0"/>
            </a:endParaRPr>
          </a:p>
          <a:p>
            <a:r>
              <a:rPr lang="sr-Cyrl-RS" sz="1800" dirty="0">
                <a:latin typeface="Palatino Linotype" pitchFamily="18" charset="0"/>
              </a:rPr>
              <a:t>Болесник је свестан, оријентисан, афебрилан, еупноичан, нормоколорисане коже и видљивих слузнокожа, средње остеомускуларне грађе и ухрањености, без знакова за периферну лимфаденопатију и хеморагијски синдром.</a:t>
            </a:r>
          </a:p>
          <a:p>
            <a:r>
              <a:rPr lang="sr-Cyrl-RS" sz="1800" dirty="0">
                <a:latin typeface="Palatino Linotype" pitchFamily="18" charset="0"/>
              </a:rPr>
              <a:t>Налаз на глави и врату уредан</a:t>
            </a:r>
          </a:p>
          <a:p>
            <a:r>
              <a:rPr lang="sr-Cyrl-RS" sz="1800" dirty="0">
                <a:latin typeface="Palatino Linotype" pitchFamily="18" charset="0"/>
              </a:rPr>
              <a:t>Налаз на грудном кошу уредан, аускултаторним прегледом плућа чује се редак визинг при експиријуму, налаз на срцу уредан.</a:t>
            </a:r>
          </a:p>
          <a:p>
            <a:r>
              <a:rPr lang="sr-Cyrl-RS" sz="1800" dirty="0">
                <a:latin typeface="Palatino Linotype" pitchFamily="18" charset="0"/>
              </a:rPr>
              <a:t>Абдомен у равни грудног коша, мек, лако палпаторно болно осетљив у епигатсријуму. </a:t>
            </a:r>
          </a:p>
          <a:p>
            <a:r>
              <a:rPr lang="sr-Cyrl-RS" sz="1800" dirty="0">
                <a:latin typeface="Palatino Linotype" pitchFamily="18" charset="0"/>
              </a:rPr>
              <a:t>Локомоторни систем: без отока, деформитета и варикозитета потколеница.</a:t>
            </a:r>
          </a:p>
          <a:p>
            <a:endParaRPr lang="sr-Cyrl-RS" sz="18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noProof="0" dirty="0">
                <a:latin typeface="Palatino Linotype" pitchFamily="18" charset="0"/>
              </a:rPr>
              <a:t>Гастроезофагеална рефлуксна болест-ГЕРБ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Cyrl-RS" sz="1800" b="1" dirty="0">
                <a:latin typeface="Palatino Linotype" pitchFamily="18" charset="0"/>
              </a:rPr>
              <a:t>Лабораторијске анализе</a:t>
            </a:r>
            <a:r>
              <a:rPr lang="sr-Cyrl-RS" sz="1800" dirty="0">
                <a:latin typeface="Palatino Linotype" pitchFamily="18" charset="0"/>
              </a:rPr>
              <a:t>:</a:t>
            </a:r>
          </a:p>
          <a:p>
            <a:endParaRPr lang="sr-Latn-RS" sz="1800" dirty="0">
              <a:latin typeface="Palatino Linotype" pitchFamily="18" charset="0"/>
            </a:endParaRPr>
          </a:p>
          <a:p>
            <a:r>
              <a:rPr lang="sr-Cyrl-RS" sz="1800" dirty="0">
                <a:latin typeface="Palatino Linotype" pitchFamily="18" charset="0"/>
              </a:rPr>
              <a:t> ККС (Ер, Хгб, Тр, Ле)-бо</a:t>
            </a:r>
            <a:endParaRPr lang="sr-Latn-RS" sz="1800" dirty="0">
              <a:latin typeface="Palatino Linotype" pitchFamily="18" charset="0"/>
            </a:endParaRPr>
          </a:p>
          <a:p>
            <a:r>
              <a:rPr lang="sr-Cyrl-RS" sz="1800" dirty="0">
                <a:latin typeface="Palatino Linotype" pitchFamily="18" charset="0"/>
              </a:rPr>
              <a:t>биохемијске анализе у референтном опсегу</a:t>
            </a:r>
            <a:endParaRPr lang="sr-Latn-RS" sz="1800" dirty="0">
              <a:latin typeface="Palatino Linotype" pitchFamily="18" charset="0"/>
            </a:endParaRPr>
          </a:p>
          <a:p>
            <a:r>
              <a:rPr lang="sr-Cyrl-RS" sz="1800" dirty="0">
                <a:latin typeface="Palatino Linotype" pitchFamily="18" charset="0"/>
              </a:rPr>
              <a:t>столица на ФОБТ-налаз негативан</a:t>
            </a:r>
          </a:p>
          <a:p>
            <a:r>
              <a:rPr lang="sr-Cyrl-RS" sz="1800" dirty="0">
                <a:latin typeface="Palatino Linotype" pitchFamily="18" charset="0"/>
              </a:rPr>
              <a:t>фекални А</a:t>
            </a:r>
            <a:r>
              <a:rPr lang="sr-Latn-RS" sz="1800" dirty="0">
                <a:latin typeface="Palatino Linotype" pitchFamily="18" charset="0"/>
              </a:rPr>
              <a:t>g </a:t>
            </a:r>
            <a:r>
              <a:rPr lang="sr-Cyrl-RS" sz="1800" dirty="0">
                <a:latin typeface="Palatino Linotype" pitchFamily="18" charset="0"/>
              </a:rPr>
              <a:t>на </a:t>
            </a:r>
            <a:r>
              <a:rPr lang="sr-Latn-RS" sz="1800" dirty="0">
                <a:latin typeface="Palatino Linotype" pitchFamily="18" charset="0"/>
              </a:rPr>
              <a:t>HBP</a:t>
            </a:r>
            <a:endParaRPr lang="sr-Cyrl-RS" sz="1800" dirty="0">
              <a:latin typeface="Palatino Linotype" pitchFamily="18" charset="0"/>
            </a:endParaRPr>
          </a:p>
          <a:p>
            <a:r>
              <a:rPr lang="sr-Cyrl-RS" sz="1800" b="1" dirty="0">
                <a:latin typeface="Palatino Linotype" pitchFamily="18" charset="0"/>
              </a:rPr>
              <a:t>Електрокардиографски запис </a:t>
            </a:r>
            <a:r>
              <a:rPr lang="sr-Cyrl-RS" sz="1800" dirty="0">
                <a:latin typeface="Palatino Linotype" pitchFamily="18" charset="0"/>
              </a:rPr>
              <a:t>уредан.</a:t>
            </a:r>
          </a:p>
          <a:p>
            <a:r>
              <a:rPr lang="sr-Cyrl-RS" sz="1800" b="1" dirty="0">
                <a:latin typeface="Palatino Linotype" pitchFamily="18" charset="0"/>
              </a:rPr>
              <a:t>Ртг плућа и срца</a:t>
            </a:r>
            <a:r>
              <a:rPr lang="sr-Cyrl-RS" sz="1800" dirty="0">
                <a:latin typeface="Palatino Linotype" pitchFamily="18" charset="0"/>
              </a:rPr>
              <a:t>: налаз уредан.</a:t>
            </a:r>
          </a:p>
          <a:p>
            <a:r>
              <a:rPr lang="sr-Cyrl-RS" sz="1800" b="1" dirty="0">
                <a:latin typeface="Palatino Linotype" pitchFamily="18" charset="0"/>
              </a:rPr>
              <a:t>Ехо абдомена</a:t>
            </a:r>
            <a:r>
              <a:rPr lang="sr-Cyrl-RS" sz="1800" dirty="0">
                <a:latin typeface="Palatino Linotype" pitchFamily="18" charset="0"/>
              </a:rPr>
              <a:t>: панкреас лако светлији, остали налаз уредан.</a:t>
            </a:r>
          </a:p>
          <a:p>
            <a:r>
              <a:rPr lang="sr-Cyrl-RS" sz="1800" b="1" dirty="0">
                <a:latin typeface="Palatino Linotype" pitchFamily="18" charset="0"/>
              </a:rPr>
              <a:t>ЕГДС (</a:t>
            </a:r>
            <a:r>
              <a:rPr lang="sr-Cyrl-RS" sz="1800" dirty="0">
                <a:latin typeface="Palatino Linotype" pitchFamily="18" charset="0"/>
              </a:rPr>
              <a:t>езофагогастродуоденоскопија): ГЕРБ</a:t>
            </a: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      ЕГДС се ради код свих пацијената који нису повољно одреаговали на емпиријску тх за ГЕРБ, код присуства алармантних симптома и појаве тегоба рефлуксне болести први пут код старијих од 50 година.</a:t>
            </a:r>
          </a:p>
          <a:p>
            <a:pPr>
              <a:buNone/>
            </a:pPr>
            <a:endParaRPr lang="sr-Cyrl-RS" sz="1800" dirty="0">
              <a:latin typeface="Palatino Linotype" pitchFamily="18" charset="0"/>
            </a:endParaRPr>
          </a:p>
          <a:p>
            <a:r>
              <a:rPr lang="sr-Cyrl-RS" sz="1800" dirty="0">
                <a:solidFill>
                  <a:srgbClr val="FF0000"/>
                </a:solidFill>
                <a:latin typeface="Palatino Linotype" pitchFamily="18" charset="0"/>
              </a:rPr>
              <a:t>Алармантни симптоми</a:t>
            </a:r>
            <a:r>
              <a:rPr lang="sr-Cyrl-RS" sz="1800" dirty="0">
                <a:latin typeface="Palatino Linotype" pitchFamily="18" charset="0"/>
              </a:rPr>
              <a:t>: дисфагија, анемија, губитак телесне тежине, крварење</a:t>
            </a:r>
            <a:endParaRPr lang="sr-Latn-RS" sz="1800" dirty="0">
              <a:latin typeface="Palatino Linotype" pitchFamily="18" charset="0"/>
            </a:endParaRPr>
          </a:p>
          <a:p>
            <a:endParaRPr lang="en-US" sz="18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noProof="0" dirty="0">
                <a:latin typeface="Palatino Linotype" pitchFamily="18" charset="0"/>
              </a:rPr>
              <a:t>Гастроезофагеална рефлуксна болест-ГЕРБ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Циљеви терапије:</a:t>
            </a:r>
          </a:p>
          <a:p>
            <a:pPr>
              <a:buNone/>
            </a:pPr>
            <a:endParaRPr lang="sr-Cyrl-RS" sz="1800" dirty="0">
              <a:latin typeface="Palatino Linotype" pitchFamily="18" charset="0"/>
            </a:endParaRPr>
          </a:p>
          <a:p>
            <a:r>
              <a:rPr lang="sr-Cyrl-RS" sz="1800" dirty="0">
                <a:latin typeface="Palatino Linotype" pitchFamily="18" charset="0"/>
              </a:rPr>
              <a:t>Ослободити болесника симптома</a:t>
            </a:r>
          </a:p>
          <a:p>
            <a:r>
              <a:rPr lang="sr-Cyrl-RS" sz="1800" dirty="0">
                <a:latin typeface="Palatino Linotype" pitchFamily="18" charset="0"/>
              </a:rPr>
              <a:t>Спречити настанак компликација</a:t>
            </a:r>
          </a:p>
          <a:p>
            <a:r>
              <a:rPr lang="sr-Cyrl-RS" sz="1800" dirty="0">
                <a:latin typeface="Palatino Linotype" pitchFamily="18" charset="0"/>
              </a:rPr>
              <a:t>Одржавати  ремисију</a:t>
            </a:r>
          </a:p>
          <a:p>
            <a:pPr>
              <a:buNone/>
            </a:pPr>
            <a:endParaRPr lang="sr-Cyrl-RS" sz="1800" dirty="0">
              <a:latin typeface="Palatino Linotype" pitchFamily="18" charset="0"/>
            </a:endParaRPr>
          </a:p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Лекови: </a:t>
            </a:r>
          </a:p>
          <a:p>
            <a:pPr>
              <a:buNone/>
            </a:pPr>
            <a:endParaRPr lang="sr-Cyrl-RS" sz="1800" dirty="0">
              <a:latin typeface="Palatino Linotype" pitchFamily="18" charset="0"/>
            </a:endParaRPr>
          </a:p>
          <a:p>
            <a:r>
              <a:rPr lang="sr-Cyrl-RS" sz="1800" dirty="0">
                <a:latin typeface="Palatino Linotype" pitchFamily="18" charset="0"/>
              </a:rPr>
              <a:t>Антациди</a:t>
            </a:r>
          </a:p>
          <a:p>
            <a:r>
              <a:rPr lang="sr-Cyrl-RS" sz="1800" dirty="0">
                <a:latin typeface="Palatino Linotype" pitchFamily="18" charset="0"/>
              </a:rPr>
              <a:t>Прокинетици</a:t>
            </a:r>
          </a:p>
          <a:p>
            <a:r>
              <a:rPr lang="sr-Cyrl-RS" sz="1800" dirty="0">
                <a:latin typeface="Palatino Linotype" pitchFamily="18" charset="0"/>
              </a:rPr>
              <a:t>Н2 антихистаминици</a:t>
            </a:r>
          </a:p>
          <a:p>
            <a:r>
              <a:rPr lang="sr-Cyrl-RS" sz="1800" dirty="0">
                <a:latin typeface="Palatino Linotype" pitchFamily="18" charset="0"/>
              </a:rPr>
              <a:t>Инхибитори протонске пумпе</a:t>
            </a:r>
            <a:endParaRPr lang="en-US" sz="18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noProof="0" dirty="0">
                <a:latin typeface="Palatino Linotype" pitchFamily="18" charset="0"/>
              </a:rPr>
              <a:t>Гастроезофагеална рефлуксна болест-ГЕРБ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525963"/>
          </a:xfrm>
        </p:spPr>
        <p:txBody>
          <a:bodyPr>
            <a:normAutofit/>
          </a:bodyPr>
          <a:lstStyle/>
          <a:p>
            <a:r>
              <a:rPr lang="sr-Cyrl-RS" sz="1800" dirty="0">
                <a:latin typeface="Palatino Linotype" pitchFamily="18" charset="0"/>
              </a:rPr>
              <a:t>Болесник стар 48 година, по занимању просветни радник</a:t>
            </a:r>
          </a:p>
          <a:p>
            <a:r>
              <a:rPr lang="sr-Cyrl-RS" sz="1800" b="1" dirty="0">
                <a:latin typeface="Palatino Linotype" pitchFamily="18" charset="0"/>
              </a:rPr>
              <a:t>Главне тегобе и садашња болест</a:t>
            </a:r>
            <a:r>
              <a:rPr lang="sr-Cyrl-RS" sz="1800" dirty="0">
                <a:latin typeface="Palatino Linotype" pitchFamily="18" charset="0"/>
              </a:rPr>
              <a:t>:  наводи болове у трбуху који се јављају 90 минута до 3 сата након оброка.  Бол је у виду печења и сврдлања. Тегобе почеле пре око месец дана. Сличне тегобе имао је и током претходне јесени. Али од пре два дана има осећај замарања, малаксалости, појаву столице која је црне боје. Јавио се лекару у Дому Здравља, урађене основне лабораторијске анализе, забележене снижене </a:t>
            </a:r>
            <a:r>
              <a:rPr lang="sr-Cyrl-RS" sz="1900" dirty="0">
                <a:latin typeface="Palatino Linotype" pitchFamily="18" charset="0"/>
              </a:rPr>
              <a:t>вредности</a:t>
            </a:r>
            <a:r>
              <a:rPr lang="sr-Cyrl-RS" sz="1800" dirty="0">
                <a:latin typeface="Palatino Linotype" pitchFamily="18" charset="0"/>
              </a:rPr>
              <a:t> хемоглобина(95 г/л)</a:t>
            </a:r>
          </a:p>
          <a:p>
            <a:r>
              <a:rPr lang="sr-Cyrl-RS" sz="1800" b="1" dirty="0">
                <a:latin typeface="Palatino Linotype" pitchFamily="18" charset="0"/>
              </a:rPr>
              <a:t>Лична анамнеза</a:t>
            </a:r>
            <a:r>
              <a:rPr lang="sr-Cyrl-RS" sz="1800" dirty="0">
                <a:latin typeface="Palatino Linotype" pitchFamily="18" charset="0"/>
              </a:rPr>
              <a:t>: често има главобоље, користи нестероидне антиинфламаторне лекове</a:t>
            </a:r>
          </a:p>
          <a:p>
            <a:r>
              <a:rPr lang="sr-Cyrl-RS" sz="1800" b="1" dirty="0">
                <a:latin typeface="Palatino Linotype" pitchFamily="18" charset="0"/>
              </a:rPr>
              <a:t>Породична анамнеза</a:t>
            </a:r>
            <a:r>
              <a:rPr lang="sr-Cyrl-RS" sz="1800" dirty="0">
                <a:latin typeface="Palatino Linotype" pitchFamily="18" charset="0"/>
              </a:rPr>
              <a:t>: отац се лечи од срчане слабости, мајка од ДМ</a:t>
            </a:r>
          </a:p>
          <a:p>
            <a:r>
              <a:rPr lang="sr-Cyrl-RS" sz="1800" b="1" dirty="0">
                <a:latin typeface="Palatino Linotype" pitchFamily="18" charset="0"/>
              </a:rPr>
              <a:t>Социо-епидемиочошки статус</a:t>
            </a:r>
            <a:r>
              <a:rPr lang="sr-Cyrl-RS" sz="1800" dirty="0">
                <a:latin typeface="Palatino Linotype" pitchFamily="18" charset="0"/>
              </a:rPr>
              <a:t>: пушач, не конзумира алкохол, негира алергију на лекове и храну.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>
                <a:latin typeface="Palatino Linotype" pitchFamily="18" charset="0"/>
              </a:rPr>
              <a:t>Улкусна болест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Cyrl-RS" sz="1800" b="1" dirty="0">
                <a:latin typeface="Palatino Linotype" pitchFamily="18" charset="0"/>
              </a:rPr>
              <a:t>Анамнеза по системима </a:t>
            </a:r>
          </a:p>
          <a:p>
            <a:r>
              <a:rPr lang="sr-Cyrl-RS" sz="1800" dirty="0">
                <a:latin typeface="Palatino Linotype" pitchFamily="18" charset="0"/>
              </a:rPr>
              <a:t>Гатсроинтестинални: негира отежано или болно гутање, мучнину, повраћање, наводи осећај печења и бола у трбуху, црну боју столице</a:t>
            </a:r>
          </a:p>
          <a:p>
            <a:r>
              <a:rPr lang="sr-Cyrl-RS" sz="1800" dirty="0">
                <a:latin typeface="Palatino Linotype" pitchFamily="18" charset="0"/>
              </a:rPr>
              <a:t>Кардиоваскуларни: негира лупање и прескакање срца, бол у грудима, замарање при напору, гушење, отицање потколеница</a:t>
            </a:r>
          </a:p>
          <a:p>
            <a:r>
              <a:rPr lang="sr-Cyrl-RS" sz="1800" dirty="0">
                <a:latin typeface="Palatino Linotype" pitchFamily="18" charset="0"/>
              </a:rPr>
              <a:t>Респираторни: негира секрецију из носа, гушење, свирање у грудима,кашаљ, искашљавање </a:t>
            </a:r>
          </a:p>
          <a:p>
            <a:r>
              <a:rPr lang="sr-Cyrl-RS" sz="1800" dirty="0">
                <a:latin typeface="Palatino Linotype" pitchFamily="18" charset="0"/>
              </a:rPr>
              <a:t>Ендокрини: негира губитак у тежини, повећан апетит, појачано жеђање, чешће мокрење</a:t>
            </a:r>
          </a:p>
          <a:p>
            <a:r>
              <a:rPr lang="sr-Cyrl-RS" sz="1800" dirty="0">
                <a:latin typeface="Palatino Linotype" pitchFamily="18" charset="0"/>
              </a:rPr>
              <a:t>Хематопоезни: негира појаву модрица по кожи, температуру, увећане жлезде, ноћно презнојавање</a:t>
            </a:r>
          </a:p>
          <a:p>
            <a:r>
              <a:rPr lang="sr-Cyrl-RS" sz="1800" dirty="0">
                <a:latin typeface="Palatino Linotype" pitchFamily="18" charset="0"/>
              </a:rPr>
              <a:t>Локомоторни: негира болове и отоке у зглобовима и мишићима, отежано кретање</a:t>
            </a:r>
          </a:p>
          <a:p>
            <a:r>
              <a:rPr lang="sr-Cyrl-RS" sz="1800" dirty="0">
                <a:latin typeface="Palatino Linotype" pitchFamily="18" charset="0"/>
              </a:rPr>
              <a:t>Нервни систем: повремено има главобољу, добар вид и слух.</a:t>
            </a:r>
          </a:p>
          <a:p>
            <a:r>
              <a:rPr lang="sr-Cyrl-RS" sz="1800" dirty="0">
                <a:latin typeface="Palatino Linotype" pitchFamily="18" charset="0"/>
              </a:rPr>
              <a:t>Урогенитални: негира болове у слабинама и доњем делу трбуха, учестало мокрење, тегобе при мокрењу  </a:t>
            </a:r>
            <a:endParaRPr lang="en-US" sz="18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>
                <a:latin typeface="Palatino Linotype" pitchFamily="18" charset="0"/>
              </a:rPr>
              <a:t>Улкусна болест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525963"/>
          </a:xfrm>
        </p:spPr>
        <p:txBody>
          <a:bodyPr>
            <a:normAutofit fontScale="92500" lnSpcReduction="10000"/>
          </a:bodyPr>
          <a:lstStyle/>
          <a:p>
            <a:r>
              <a:rPr lang="sr-Cyrl-RS" sz="1800" b="1" dirty="0">
                <a:latin typeface="Palatino Linotype" pitchFamily="18" charset="0"/>
              </a:rPr>
              <a:t>Физикални налаз</a:t>
            </a:r>
            <a:r>
              <a:rPr lang="sr-Cyrl-RS" sz="1800" dirty="0">
                <a:latin typeface="Palatino Linotype" pitchFamily="18" charset="0"/>
              </a:rPr>
              <a:t>: бледило коже и видљивих слузокожа, болна осетљивост предела епигастријума, на палпацију</a:t>
            </a:r>
          </a:p>
          <a:p>
            <a:r>
              <a:rPr lang="sr-Cyrl-RS" sz="1800" b="1" dirty="0">
                <a:latin typeface="Palatino Linotype" pitchFamily="18" charset="0"/>
              </a:rPr>
              <a:t>Ректални туше</a:t>
            </a:r>
            <a:r>
              <a:rPr lang="sr-Cyrl-RS" sz="1800" dirty="0">
                <a:latin typeface="Palatino Linotype" pitchFamily="18" charset="0"/>
              </a:rPr>
              <a:t>: на рукавици траг тамне столице </a:t>
            </a:r>
          </a:p>
          <a:p>
            <a:r>
              <a:rPr lang="sr-Cyrl-RS" sz="1800" b="1" dirty="0">
                <a:latin typeface="Palatino Linotype" pitchFamily="18" charset="0"/>
              </a:rPr>
              <a:t>Лабораторијске анализе</a:t>
            </a:r>
            <a:r>
              <a:rPr lang="sr-Cyrl-RS" sz="1800" dirty="0">
                <a:latin typeface="Palatino Linotype" pitchFamily="18" charset="0"/>
              </a:rPr>
              <a:t>: микроцитна анаемија(Хгб 95г/л, </a:t>
            </a:r>
            <a:r>
              <a:rPr lang="sr-Latn-RS" sz="1800" dirty="0">
                <a:latin typeface="Palatino Linotype" pitchFamily="18" charset="0"/>
              </a:rPr>
              <a:t>MCV 76</a:t>
            </a:r>
            <a:r>
              <a:rPr lang="sr-Cyrl-RS" sz="1800" dirty="0">
                <a:latin typeface="Palatino Linotype" pitchFamily="18" charset="0"/>
              </a:rPr>
              <a:t>), снижене вредности </a:t>
            </a:r>
            <a:r>
              <a:rPr lang="sr-Latn-RS" sz="1800" dirty="0">
                <a:latin typeface="Palatino Linotype" pitchFamily="18" charset="0"/>
              </a:rPr>
              <a:t>Fe, TIBC </a:t>
            </a:r>
            <a:r>
              <a:rPr lang="sr-Cyrl-RS" sz="1800" dirty="0">
                <a:latin typeface="Palatino Linotype" pitchFamily="18" charset="0"/>
              </a:rPr>
              <a:t>и</a:t>
            </a:r>
            <a:r>
              <a:rPr lang="sr-Latn-RS" sz="1800" dirty="0">
                <a:latin typeface="Palatino Linotype" pitchFamily="18" charset="0"/>
              </a:rPr>
              <a:t> UIBC </a:t>
            </a:r>
            <a:r>
              <a:rPr lang="sr-Cyrl-RS" sz="1800" dirty="0">
                <a:latin typeface="Palatino Linotype" pitchFamily="18" charset="0"/>
              </a:rPr>
              <a:t> повишени</a:t>
            </a:r>
          </a:p>
          <a:p>
            <a:r>
              <a:rPr lang="sr-Cyrl-RS" sz="1800" b="1" dirty="0">
                <a:latin typeface="Palatino Linotype" pitchFamily="18" charset="0"/>
              </a:rPr>
              <a:t>Нативни радиолошки преглед абдомена</a:t>
            </a:r>
            <a:r>
              <a:rPr lang="sr-Cyrl-RS" sz="1800" dirty="0">
                <a:latin typeface="Palatino Linotype" pitchFamily="18" charset="0"/>
              </a:rPr>
              <a:t>: нема јасно формираних аероликвидних нивоа, нема знакова пнеумоперитонеума.</a:t>
            </a:r>
          </a:p>
          <a:p>
            <a:r>
              <a:rPr lang="sr-Cyrl-RS" sz="1800" b="1" dirty="0">
                <a:latin typeface="Palatino Linotype" pitchFamily="18" charset="0"/>
              </a:rPr>
              <a:t>Ехо абдомена</a:t>
            </a:r>
            <a:r>
              <a:rPr lang="sr-Cyrl-RS" sz="1800" dirty="0">
                <a:latin typeface="Palatino Linotype" pitchFamily="18" charset="0"/>
              </a:rPr>
              <a:t>: метеоризам,налаз најетри, панкреасу, жучној кеси и слезини уредан.</a:t>
            </a:r>
          </a:p>
          <a:p>
            <a:r>
              <a:rPr lang="sr-Cyrl-RS" sz="1800" b="1" dirty="0">
                <a:latin typeface="Palatino Linotype" pitchFamily="18" charset="0"/>
              </a:rPr>
              <a:t>ЕГДС</a:t>
            </a:r>
            <a:r>
              <a:rPr lang="sr-Cyrl-RS" sz="1800" dirty="0">
                <a:latin typeface="Palatino Linotype" pitchFamily="18" charset="0"/>
              </a:rPr>
              <a:t>(езофагогастродуоденоскопија): једњак пролазан целом дужином, уредног лумена и слузнице.. Слузница желуца макрокопски уредна, осим у антруму где постоји хиперемија, узета биоспија за брзи уреаза тест који је позитиван. У ретроверзији манја хијатус хернија. Пилорус пролазан. Булбус-улкусна ниша са црним дном(знак претходног крварења).</a:t>
            </a:r>
          </a:p>
          <a:p>
            <a:endParaRPr lang="sr-Cyrl-RS" sz="1800" dirty="0">
              <a:latin typeface="Palatino Linotype" pitchFamily="18" charset="0"/>
            </a:endParaRPr>
          </a:p>
          <a:p>
            <a:r>
              <a:rPr lang="sr-Latn-RS" sz="1800" dirty="0">
                <a:latin typeface="Palatino Linotype" pitchFamily="18" charset="0"/>
              </a:rPr>
              <a:t>Dg: Hiatus hernia. Gastritis antritis chr. Ulcus bulbi duodeni</a:t>
            </a:r>
          </a:p>
          <a:p>
            <a:pPr>
              <a:buNone/>
            </a:pPr>
            <a:r>
              <a:rPr lang="sr-Latn-RS" sz="1800" dirty="0">
                <a:latin typeface="Palatino Linotype" pitchFamily="18" charset="0"/>
              </a:rPr>
              <a:t>       HBP+</a:t>
            </a:r>
            <a:endParaRPr lang="en-US" sz="18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>
                <a:latin typeface="Palatino Linotype" pitchFamily="18" charset="0"/>
              </a:rPr>
              <a:t>Улкусна болест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sz="1800" dirty="0">
                <a:latin typeface="Palatino Linotype" pitchFamily="18" charset="0"/>
              </a:rPr>
              <a:t>Терапија: </a:t>
            </a:r>
          </a:p>
          <a:p>
            <a:r>
              <a:rPr lang="sr-Cyrl-RS" sz="1800" dirty="0">
                <a:latin typeface="Palatino Linotype" pitchFamily="18" charset="0"/>
              </a:rPr>
              <a:t>Инхибитори протонске пумпе</a:t>
            </a:r>
          </a:p>
          <a:p>
            <a:r>
              <a:rPr lang="sr-Cyrl-RS" sz="1800" dirty="0">
                <a:latin typeface="Palatino Linotype" pitchFamily="18" charset="0"/>
              </a:rPr>
              <a:t>Антибиотици</a:t>
            </a:r>
          </a:p>
          <a:p>
            <a:r>
              <a:rPr lang="sr-Cyrl-RS" sz="1800" dirty="0">
                <a:latin typeface="Palatino Linotype" pitchFamily="18" charset="0"/>
              </a:rPr>
              <a:t>Пробиотици</a:t>
            </a:r>
            <a:endParaRPr lang="en-US" sz="1800" dirty="0">
              <a:latin typeface="Palatino Linotype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9144000" cy="381000"/>
          </a:xfrm>
          <a:prstGeom prst="rect">
            <a:avLst/>
          </a:prstGeom>
          <a:gradFill flip="none" rotWithShape="1">
            <a:gsLst>
              <a:gs pos="0">
                <a:srgbClr val="FF6699">
                  <a:tint val="66000"/>
                  <a:satMod val="160000"/>
                </a:srgbClr>
              </a:gs>
              <a:gs pos="50000">
                <a:srgbClr val="FF6699">
                  <a:tint val="44500"/>
                  <a:satMod val="160000"/>
                </a:srgbClr>
              </a:gs>
              <a:gs pos="100000">
                <a:srgbClr val="FF6699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sr-Cyrl-RS" sz="2000" b="1" dirty="0">
                <a:latin typeface="Palatino Linotype" pitchFamily="18" charset="0"/>
              </a:rPr>
              <a:t>Улкусна болест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1904</Words>
  <Application>Microsoft Office PowerPoint</Application>
  <PresentationFormat>On-screen Show (4:3)</PresentationFormat>
  <Paragraphs>193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Courier New</vt:lpstr>
      <vt:lpstr>Palatino Linotype</vt:lpstr>
      <vt:lpstr>Office Theme</vt:lpstr>
      <vt:lpstr>ИАССТ Интерна медицина са падијатријом  Гастроезофагеални рефлукс. Улкусна болест. Цироза јетре. Обољења танког и дебелог црева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XX</dc:creator>
  <cp:lastModifiedBy>Natasa</cp:lastModifiedBy>
  <cp:revision>91</cp:revision>
  <dcterms:created xsi:type="dcterms:W3CDTF">2020-08-30T06:49:27Z</dcterms:created>
  <dcterms:modified xsi:type="dcterms:W3CDTF">2020-10-02T18:04:24Z</dcterms:modified>
</cp:coreProperties>
</file>